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5"/>
  </p:notesMasterIdLst>
  <p:handoutMasterIdLst>
    <p:handoutMasterId r:id="rId16"/>
  </p:handoutMasterIdLst>
  <p:sldIdLst>
    <p:sldId id="256" r:id="rId2"/>
    <p:sldId id="296" r:id="rId3"/>
    <p:sldId id="271" r:id="rId4"/>
    <p:sldId id="337" r:id="rId5"/>
    <p:sldId id="338" r:id="rId6"/>
    <p:sldId id="339" r:id="rId7"/>
    <p:sldId id="340" r:id="rId8"/>
    <p:sldId id="341" r:id="rId9"/>
    <p:sldId id="345" r:id="rId10"/>
    <p:sldId id="346" r:id="rId11"/>
    <p:sldId id="347" r:id="rId12"/>
    <p:sldId id="348" r:id="rId13"/>
    <p:sldId id="349" r:id="rId14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fault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838" autoAdjust="0"/>
    <p:restoredTop sz="94902" autoAdjust="0"/>
  </p:normalViewPr>
  <p:slideViewPr>
    <p:cSldViewPr snapToGrid="0">
      <p:cViewPr varScale="1">
        <p:scale>
          <a:sx n="104" d="100"/>
          <a:sy n="104" d="100"/>
        </p:scale>
        <p:origin x="882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4092" y="4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536E286-D0A3-499D-AED4-569E6C2BCF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1E1BB4-AEB4-4084-9424-A7C7683B8D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51C35D5-0ECB-4959-9DDA-599D59B31760}" type="datetimeFigureOut">
              <a:rPr lang="ko-KR" altLang="en-US"/>
              <a:pPr>
                <a:defRPr/>
              </a:pPr>
              <a:t>2024-09-10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75D19F-FCDA-480F-82CA-C7A57D0C45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F26B2A-281A-4AD2-B1DB-E20423D184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맑은 고딕" panose="020B0503020000020004" pitchFamily="34" charset="-127"/>
              </a:defRPr>
            </a:lvl1pPr>
          </a:lstStyle>
          <a:p>
            <a:pPr>
              <a:defRPr/>
            </a:pPr>
            <a:fld id="{C4DB212B-0D7A-4537-BF02-A69F13D4F9E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AF3CE6B-DA6E-46CF-8057-82E5987F89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727C7C-4B19-439F-BDFC-6BA28EDDC68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4947987-62B3-409D-96BF-5B85BA1B111D}" type="datetimeFigureOut">
              <a:rPr lang="ko-KR" altLang="en-US"/>
              <a:pPr>
                <a:defRPr/>
              </a:pPr>
              <a:t>2024-09-10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7929791E-0F35-4AB0-BA8B-9EC0BBB8CD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40F08E25-D062-4E08-A8A3-884FB3476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C8154B-CEA9-4BF1-8A17-D2FA16A616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98A89B-9268-4D39-9A11-F50FA88B5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맑은 고딕" panose="020B0503020000020004" pitchFamily="34" charset="-127"/>
              </a:defRPr>
            </a:lvl1pPr>
          </a:lstStyle>
          <a:p>
            <a:pPr>
              <a:defRPr/>
            </a:pPr>
            <a:fld id="{1C3E1AC7-A70B-4CA7-BBF5-05CC687D589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E2C3D0A6-6B72-48B7-8E8B-63FB103C80CD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79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87AA8-FF46-473A-959F-1FF29372B4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145FE-0BC3-49BC-91E0-FB977277AB7B}" type="datetimeFigureOut">
              <a:rPr lang="ko-KR" altLang="en-US"/>
              <a:pPr>
                <a:defRPr/>
              </a:pPr>
              <a:t>2024-09-10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7EC67-10BA-4BB4-9675-D77CE604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4B9A9-4F71-4ADB-9F67-954B70F52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2A2F78-CCFA-4D6C-98E4-776652D44A9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88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DA706A3F-83CA-488C-9781-FEB8B96BDD4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2532BB4-9C51-4C6C-A343-4864F24ADB6C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910BFF3-59CD-4491-842F-39E04281F8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3E13B-B02E-4DDC-A5A6-890996BE6583}" type="datetimeFigureOut">
              <a:rPr lang="ko-KR" altLang="en-US"/>
              <a:pPr>
                <a:defRPr/>
              </a:pPr>
              <a:t>2024-09-10</a:t>
            </a:fld>
            <a:endParaRPr lang="ko-KR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12C8255-3BB1-4189-954D-F5F056BFA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75C4A94-CA9E-4C7F-B657-34F08763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8F68D-320A-4EE2-ACC0-D5B6FA5CDE1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029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94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32DC3E71-2525-40B1-AB00-B239418D6D74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FEF8940-E878-4A4D-B0A1-01014AB44439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73B69BF1-0920-4E98-A2D2-F78B5045A77C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B60D405-A5E6-418A-BA1F-2F3CA0E2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900B87-BC5F-4693-A919-1CB8F2E842DA}" type="datetimeFigureOut">
              <a:rPr lang="ko-KR" altLang="en-US"/>
              <a:pPr>
                <a:defRPr/>
              </a:pPr>
              <a:t>2024-09-10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2B8DB3-4881-403A-9DC8-3E6BBF5DD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B22D4A4-49F3-4A5C-B264-E3C85B55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4D44B1-E519-4554-9AF9-B8D31297BC9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241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957D149-537A-4DA8-BC6E-04EA2B2AD5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8D45F-3CD9-42C7-98E4-31E4C65338DD}" type="datetimeFigureOut">
              <a:rPr lang="ko-KR" altLang="en-US"/>
              <a:pPr>
                <a:defRPr/>
              </a:pPr>
              <a:t>2024-09-10</a:t>
            </a:fld>
            <a:endParaRPr lang="ko-KR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7997640-F5A2-4C82-946F-982EF8A2C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FA94550-D455-4E9C-AA66-198CD8BF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9A3F14-7B99-4889-88C7-A3CBFF58130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1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A5B56E-574E-4B03-A368-E4C76CC6C7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D748B-F5F8-4DDE-8453-11F8F25C09C5}" type="datetimeFigureOut">
              <a:rPr lang="ko-KR" altLang="en-US"/>
              <a:pPr>
                <a:defRPr/>
              </a:pPr>
              <a:t>2024-09-10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64C7F8B-91B2-4DAF-A69D-8552FCE55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85E9D6-80F5-46BE-AB85-2708B9BB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7EECC4-85C1-4808-B227-7348079FF77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473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A3BBC76-82EA-4585-B3C2-5345FEEF9C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CE6AD-A179-4C20-B669-7509A8A2EFD0}" type="datetimeFigureOut">
              <a:rPr lang="ko-KR" altLang="en-US"/>
              <a:pPr>
                <a:defRPr/>
              </a:pPr>
              <a:t>2024-09-10</a:t>
            </a:fld>
            <a:endParaRPr lang="ko-KR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1C225A-52CD-4A47-9C41-240120048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FD8C4DC-C900-4B2F-9221-6D781241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FCB9B-248F-4E31-83B7-3BAA407C1D4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89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D06D3B0-A1C5-4509-B208-8793F2534775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773C52D-DD9C-4950-BEEE-16584EA1C75E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D65E8D8F-0438-42E3-8042-A14575EB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56996-7790-4D85-8F78-27110AB31540}" type="datetimeFigureOut">
              <a:rPr lang="ko-KR" altLang="en-US"/>
              <a:pPr>
                <a:defRPr/>
              </a:pPr>
              <a:t>2024-09-10</a:t>
            </a:fld>
            <a:endParaRPr lang="ko-KR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AEB26182-5EA6-42C4-B08B-51858E4B8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2D9D069B-2914-49B4-A11E-E3EBAA8E1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8D841-BB00-45F7-9EBF-00BAF8BB5CA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80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7BF947B-BAB1-44B2-B7EC-97452164846B}"/>
              </a:ext>
            </a:extLst>
          </p:cNvPr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E95FB00-DD83-4B32-AACD-1F4A2E413BA9}"/>
              </a:ext>
            </a:extLst>
          </p:cNvPr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56167D01-7E1B-40C7-8C48-AF95D5E6F4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ECBDED2A-FEBE-4FF9-AE41-D2819869DB24}" type="datetimeFigureOut">
              <a:rPr lang="ko-KR" altLang="en-US"/>
              <a:pPr>
                <a:defRPr/>
              </a:pPr>
              <a:t>2024-09-10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B4C472E-2E55-406D-8E5E-7FFF59B8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36823915-6D18-47C8-ACDA-6ACF2C5E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2CC0CB0-D0AB-4A53-B17E-896763F4A64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427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02F60FB-9ACF-4B2E-8EDF-B3BFA2E24613}"/>
              </a:ext>
            </a:extLst>
          </p:cNvPr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DCE7706-1BED-4E84-B707-AB48C2E71E8A}"/>
              </a:ext>
            </a:extLst>
          </p:cNvPr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9BA3D42D-C5D2-4B74-A20D-3ACF4B9D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64CC4-5B2C-4237-998F-BFD419E077C6}" type="datetimeFigureOut">
              <a:rPr lang="ko-KR" altLang="en-US"/>
              <a:pPr>
                <a:defRPr/>
              </a:pPr>
              <a:t>2024-09-10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1E325A-9ABF-4F42-94D1-58D898146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F219536-2541-4ADC-906B-74993DEC1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C05406-F66D-405A-BDCC-454D355FE93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19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9D87DE-3570-4A3B-B730-2983334BA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7072BA8C-0441-4BBA-97C3-D49B9BCC33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3" r:id="rId2"/>
    <p:sldLayoutId id="2147483969" r:id="rId3"/>
    <p:sldLayoutId id="2147483964" r:id="rId4"/>
    <p:sldLayoutId id="2147483965" r:id="rId5"/>
    <p:sldLayoutId id="2147483966" r:id="rId6"/>
    <p:sldLayoutId id="2147483970" r:id="rId7"/>
    <p:sldLayoutId id="2147483971" r:id="rId8"/>
    <p:sldLayoutId id="2147483972" r:id="rId9"/>
    <p:sldLayoutId id="2147483967" r:id="rId10"/>
    <p:sldLayoutId id="2147483973" r:id="rId11"/>
  </p:sldLayoutIdLst>
  <p:txStyles>
    <p:titleStyle>
      <a:lvl1pPr algn="l" rtl="0" eaLnBrk="0" fontAlgn="base" latinLnBrk="1" hangingPunct="0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eaLnBrk="0" fontAlgn="base" latinLnBrk="1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eaLnBrk="0" fontAlgn="base" latinLnBrk="1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eaLnBrk="0" fontAlgn="base" latinLnBrk="1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fontAlgn="base" latinLnBrk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fontAlgn="base" latinLnBrk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fontAlgn="base" latinLnBrk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fontAlgn="base" latinLnBrk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0" fontAlgn="base" latinLnBrk="1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0" fontAlgn="base" latinLnBrk="1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0" fontAlgn="base" latinLnBrk="1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0" fontAlgn="base" latinLnBrk="1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0" fontAlgn="base" latinLnBrk="1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>
            <a:extLst>
              <a:ext uri="{FF2B5EF4-FFF2-40B4-BE49-F238E27FC236}">
                <a16:creationId xmlns:a16="http://schemas.microsoft.com/office/drawing/2014/main" id="{C8F6BEE2-7E52-4A1B-A7DC-D54EFF3726E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5310" y="544801"/>
            <a:ext cx="8811491" cy="794471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Fluid Dynamics (CFD)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제목 1">
            <a:extLst>
              <a:ext uri="{FF2B5EF4-FFF2-40B4-BE49-F238E27FC236}">
                <a16:creationId xmlns:a16="http://schemas.microsoft.com/office/drawing/2014/main" id="{D4DFA752-3566-4749-B988-94C6D0ACD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791" y="1895764"/>
            <a:ext cx="1069224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6858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2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5EECC96-C2C8-4F17-BD56-49EF2572A697}"/>
              </a:ext>
            </a:extLst>
          </p:cNvPr>
          <p:cNvSpPr txBox="1">
            <a:spLocks/>
          </p:cNvSpPr>
          <p:nvPr/>
        </p:nvSpPr>
        <p:spPr>
          <a:xfrm>
            <a:off x="9039224" y="5346775"/>
            <a:ext cx="2371725" cy="539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Kumaresh</a:t>
            </a:r>
            <a:endParaRPr lang="en-IN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87A59F0-BA03-410A-9E18-2D25F6E4F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973" y="2669309"/>
            <a:ext cx="10692245" cy="143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6858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order derivatives </a:t>
            </a:r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forward, backward, and central difference methods</a:t>
            </a:r>
            <a:endParaRPr lang="ko-KR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F15BB8A0-12A1-4803-BEC8-A646EF89A44C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Analytical and Numerical solutions</a:t>
            </a:r>
          </a:p>
        </p:txBody>
      </p:sp>
      <p:graphicFrame>
        <p:nvGraphicFramePr>
          <p:cNvPr id="24" name="표 1">
            <a:extLst>
              <a:ext uri="{FF2B5EF4-FFF2-40B4-BE49-F238E27FC236}">
                <a16:creationId xmlns:a16="http://schemas.microsoft.com/office/drawing/2014/main" id="{A55648C1-1DE9-4165-BBE5-A00DF48B8BD6}"/>
              </a:ext>
            </a:extLst>
          </p:cNvPr>
          <p:cNvGraphicFramePr>
            <a:graphicFrameLocks noGrp="1"/>
          </p:cNvGraphicFramePr>
          <p:nvPr/>
        </p:nvGraphicFramePr>
        <p:xfrm>
          <a:off x="498475" y="1436688"/>
          <a:ext cx="6588126" cy="15593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4063">
                  <a:extLst>
                    <a:ext uri="{9D8B030D-6E8A-4147-A177-3AD203B41FA5}">
                      <a16:colId xmlns:a16="http://schemas.microsoft.com/office/drawing/2014/main" val="2128939948"/>
                    </a:ext>
                  </a:extLst>
                </a:gridCol>
                <a:gridCol w="3294063">
                  <a:extLst>
                    <a:ext uri="{9D8B030D-6E8A-4147-A177-3AD203B41FA5}">
                      <a16:colId xmlns:a16="http://schemas.microsoft.com/office/drawing/2014/main" val="3039857461"/>
                    </a:ext>
                  </a:extLst>
                </a:gridCol>
              </a:tblGrid>
              <a:tr h="370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Analytical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1" marB="4570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Numerical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1" marB="45701"/>
                </a:tc>
                <a:extLst>
                  <a:ext uri="{0D108BD9-81ED-4DB2-BD59-A6C34878D82A}">
                    <a16:rowId xmlns:a16="http://schemas.microsoft.com/office/drawing/2014/main" val="860755479"/>
                  </a:ext>
                </a:extLst>
              </a:tr>
              <a:tr h="1188236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analytical solution involves framing the problem in a well-understood form and 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calculating the exact solution</a:t>
                      </a:r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1" marB="45701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numerical solution means 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making guesses at the solution </a:t>
                      </a:r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testing whether the problem is solved well enough to stop.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1" marB="45701"/>
                </a:tc>
                <a:extLst>
                  <a:ext uri="{0D108BD9-81ED-4DB2-BD59-A6C34878D82A}">
                    <a16:rowId xmlns:a16="http://schemas.microsoft.com/office/drawing/2014/main" val="1602796918"/>
                  </a:ext>
                </a:extLst>
              </a:tr>
            </a:tbl>
          </a:graphicData>
        </a:graphic>
      </p:graphicFrame>
      <p:pic>
        <p:nvPicPr>
          <p:cNvPr id="25" name="Picture 18">
            <a:extLst>
              <a:ext uri="{FF2B5EF4-FFF2-40B4-BE49-F238E27FC236}">
                <a16:creationId xmlns:a16="http://schemas.microsoft.com/office/drawing/2014/main" id="{12F3499A-BE29-414A-AD62-ABCF3E5CC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148013"/>
            <a:ext cx="3721100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Arrow Connector 34">
            <a:extLst>
              <a:ext uri="{FF2B5EF4-FFF2-40B4-BE49-F238E27FC236}">
                <a16:creationId xmlns:a16="http://schemas.microsoft.com/office/drawing/2014/main" id="{D9BF03FF-EFE3-45E5-AA91-7E979A6687C7}"/>
              </a:ext>
            </a:extLst>
          </p:cNvPr>
          <p:cNvCxnSpPr/>
          <p:nvPr/>
        </p:nvCxnSpPr>
        <p:spPr>
          <a:xfrm>
            <a:off x="3706813" y="3883025"/>
            <a:ext cx="447675" cy="336550"/>
          </a:xfrm>
          <a:prstGeom prst="straightConnector1">
            <a:avLst/>
          </a:prstGeom>
          <a:ln w="28575">
            <a:solidFill>
              <a:srgbClr val="F513DA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33">
            <a:extLst>
              <a:ext uri="{FF2B5EF4-FFF2-40B4-BE49-F238E27FC236}">
                <a16:creationId xmlns:a16="http://schemas.microsoft.com/office/drawing/2014/main" id="{6FD2EB4F-7F22-4CFE-8603-EECA29AA9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5738" y="3579813"/>
            <a:ext cx="17335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solidFill>
                  <a:srgbClr val="F513DA"/>
                </a:solidFill>
                <a:ea typeface="굴림" panose="020B0600000101010101" pitchFamily="50" charset="-127"/>
              </a:rPr>
              <a:t>Numerical result</a:t>
            </a:r>
          </a:p>
        </p:txBody>
      </p:sp>
      <p:cxnSp>
        <p:nvCxnSpPr>
          <p:cNvPr id="28" name="Straight Arrow Connector 36">
            <a:extLst>
              <a:ext uri="{FF2B5EF4-FFF2-40B4-BE49-F238E27FC236}">
                <a16:creationId xmlns:a16="http://schemas.microsoft.com/office/drawing/2014/main" id="{F86BAFC3-0B2B-4A14-A8FE-B66CFF58C039}"/>
              </a:ext>
            </a:extLst>
          </p:cNvPr>
          <p:cNvCxnSpPr>
            <a:cxnSpLocks/>
          </p:cNvCxnSpPr>
          <p:nvPr/>
        </p:nvCxnSpPr>
        <p:spPr>
          <a:xfrm flipH="1" flipV="1">
            <a:off x="3849688" y="4822825"/>
            <a:ext cx="447675" cy="350838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5">
            <a:extLst>
              <a:ext uri="{FF2B5EF4-FFF2-40B4-BE49-F238E27FC236}">
                <a16:creationId xmlns:a16="http://schemas.microsoft.com/office/drawing/2014/main" id="{B00DB70E-CE61-4944-A4A2-FCD52A7EE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2513" y="5173663"/>
            <a:ext cx="1684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solidFill>
                  <a:srgbClr val="0D19FF"/>
                </a:solidFill>
                <a:ea typeface="굴림" panose="020B0600000101010101" pitchFamily="50" charset="-127"/>
              </a:rPr>
              <a:t>Analytical result</a:t>
            </a:r>
          </a:p>
        </p:txBody>
      </p:sp>
      <p:pic>
        <p:nvPicPr>
          <p:cNvPr id="30" name="그림 2">
            <a:extLst>
              <a:ext uri="{FF2B5EF4-FFF2-40B4-BE49-F238E27FC236}">
                <a16:creationId xmlns:a16="http://schemas.microsoft.com/office/drawing/2014/main" id="{02E4C2B1-A90A-4E9C-BAE8-920939B17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788" y="324425"/>
            <a:ext cx="3833812" cy="6234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22">
            <a:extLst>
              <a:ext uri="{FF2B5EF4-FFF2-40B4-BE49-F238E27FC236}">
                <a16:creationId xmlns:a16="http://schemas.microsoft.com/office/drawing/2014/main" id="{9CC4A039-8BF2-4ACF-B2DF-2F6BB4091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5013" y="1046738"/>
            <a:ext cx="144145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2</a:t>
            </a:r>
          </a:p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OCTAVE</a:t>
            </a:r>
          </a:p>
        </p:txBody>
      </p:sp>
    </p:spTree>
    <p:extLst>
      <p:ext uri="{BB962C8B-B14F-4D97-AF65-F5344CB8AC3E}">
        <p14:creationId xmlns:p14="http://schemas.microsoft.com/office/powerpoint/2010/main" val="3068748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F15BB8A0-12A1-4803-BEC8-A646EF89A44C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2 </a:t>
            </a: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Octave</a:t>
            </a:r>
            <a:endParaRPr lang="ko-KR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CFBAA5-B13D-4629-9FE7-AFB03B91423C}"/>
              </a:ext>
            </a:extLst>
          </p:cNvPr>
          <p:cNvSpPr txBox="1"/>
          <p:nvPr/>
        </p:nvSpPr>
        <p:spPr>
          <a:xfrm>
            <a:off x="838200" y="1489018"/>
            <a:ext cx="10273145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Derive first order derivative for: forward, backward, and central difference schemes. (Use Pen and paper)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F535D-A715-4684-B49C-110008E81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66" y="3324226"/>
            <a:ext cx="4897291" cy="148792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9B1873-58FB-485C-83D4-F87C739E21E9}"/>
              </a:ext>
            </a:extLst>
          </p:cNvPr>
          <p:cNvSpPr txBox="1"/>
          <p:nvPr/>
        </p:nvSpPr>
        <p:spPr>
          <a:xfrm>
            <a:off x="849746" y="2720171"/>
            <a:ext cx="4729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 derivation of first order forward difference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E7F326-6D57-4AB8-8488-9183DBCB6508}"/>
              </a:ext>
            </a:extLst>
          </p:cNvPr>
          <p:cNvSpPr txBox="1"/>
          <p:nvPr/>
        </p:nvSpPr>
        <p:spPr>
          <a:xfrm>
            <a:off x="845127" y="5246317"/>
            <a:ext cx="4872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 derivation of first order backward difference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C58EFC-0EC7-46D4-81D5-31C45D9E2A7E}"/>
              </a:ext>
            </a:extLst>
          </p:cNvPr>
          <p:cNvCxnSpPr>
            <a:cxnSpLocks/>
          </p:cNvCxnSpPr>
          <p:nvPr/>
        </p:nvCxnSpPr>
        <p:spPr>
          <a:xfrm>
            <a:off x="6123709" y="2715491"/>
            <a:ext cx="0" cy="3860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B26FDFC-A0D6-42BB-B647-726A15478090}"/>
                  </a:ext>
                </a:extLst>
              </p:cNvPr>
              <p:cNvSpPr txBox="1"/>
              <p:nvPr/>
            </p:nvSpPr>
            <p:spPr>
              <a:xfrm>
                <a:off x="561828" y="5823799"/>
                <a:ext cx="5367918" cy="683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B26FDFC-A0D6-42BB-B647-726A15478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28" y="5823799"/>
                <a:ext cx="5367918" cy="683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C034019D-BCE9-4A89-9592-E6FCAC5D66A9}"/>
              </a:ext>
            </a:extLst>
          </p:cNvPr>
          <p:cNvSpPr txBox="1"/>
          <p:nvPr/>
        </p:nvSpPr>
        <p:spPr>
          <a:xfrm>
            <a:off x="6488546" y="2734026"/>
            <a:ext cx="4729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 derivation of first order central difference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CA942C-1237-44AC-A0AA-3B4FCC92F8E8}"/>
                  </a:ext>
                </a:extLst>
              </p:cNvPr>
              <p:cNvSpPr txBox="1"/>
              <p:nvPr/>
            </p:nvSpPr>
            <p:spPr>
              <a:xfrm>
                <a:off x="6463146" y="3275716"/>
                <a:ext cx="5395451" cy="683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CA942C-1237-44AC-A0AA-3B4FCC92F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146" y="3275716"/>
                <a:ext cx="5395451" cy="6839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7D8D26-001B-49F6-BEFE-6081A87B2399}"/>
                  </a:ext>
                </a:extLst>
              </p:cNvPr>
              <p:cNvSpPr txBox="1"/>
              <p:nvPr/>
            </p:nvSpPr>
            <p:spPr>
              <a:xfrm>
                <a:off x="6463146" y="4078127"/>
                <a:ext cx="5395451" cy="683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7D8D26-001B-49F6-BEFE-6081A87B2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146" y="4078127"/>
                <a:ext cx="5395451" cy="6839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BF59FB-C94C-4DB5-A6C2-5A36B369F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467" y="4378759"/>
            <a:ext cx="2620097" cy="7097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22EA69-E7C8-4024-9AF1-FB1E6FFB459C}"/>
                  </a:ext>
                </a:extLst>
              </p:cNvPr>
              <p:cNvSpPr txBox="1"/>
              <p:nvPr/>
            </p:nvSpPr>
            <p:spPr>
              <a:xfrm>
                <a:off x="6491224" y="4908573"/>
                <a:ext cx="3881212" cy="544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Subtract (2) from (1) and derive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num>
                              <m:den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22EA69-E7C8-4024-9AF1-FB1E6FFB4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224" y="4908573"/>
                <a:ext cx="3881212" cy="544508"/>
              </a:xfrm>
              <a:prstGeom prst="rect">
                <a:avLst/>
              </a:prstGeom>
              <a:blipFill>
                <a:blip r:embed="rId7"/>
                <a:stretch>
                  <a:fillRect l="-1413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6143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F15BB8A0-12A1-4803-BEC8-A646EF89A44C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2 </a:t>
            </a: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Octave</a:t>
            </a:r>
            <a:endParaRPr lang="ko-KR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그림 1">
            <a:extLst>
              <a:ext uri="{FF2B5EF4-FFF2-40B4-BE49-F238E27FC236}">
                <a16:creationId xmlns:a16="http://schemas.microsoft.com/office/drawing/2014/main" id="{75E27334-3104-4D0A-A6F3-069D270CD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424" y="2956175"/>
            <a:ext cx="6961188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CFBAA5-B13D-4629-9FE7-AFB03B91423C}"/>
                  </a:ext>
                </a:extLst>
              </p:cNvPr>
              <p:cNvSpPr txBox="1"/>
              <p:nvPr/>
            </p:nvSpPr>
            <p:spPr>
              <a:xfrm>
                <a:off x="838200" y="1489018"/>
                <a:ext cx="10125364" cy="12003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Both" startAt="2"/>
                </a:pP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Make use of Octave code and plot for (first order derivative): forward, backward, and central difference schemes, when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arenBoth" startAt="2"/>
                </a:pPr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arenBoth" startAt="2"/>
                </a:pP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Justify that why central difference scheme is accurate than other first and backward schemes.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CFBAA5-B13D-4629-9FE7-AFB03B914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89018"/>
                <a:ext cx="10125364" cy="1200329"/>
              </a:xfrm>
              <a:prstGeom prst="rect">
                <a:avLst/>
              </a:prstGeom>
              <a:blipFill>
                <a:blip r:embed="rId3"/>
                <a:stretch>
                  <a:fillRect l="-42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164A367-2533-4EA9-A0FB-EFAC218E5AAA}"/>
              </a:ext>
            </a:extLst>
          </p:cNvPr>
          <p:cNvSpPr txBox="1"/>
          <p:nvPr/>
        </p:nvSpPr>
        <p:spPr>
          <a:xfrm>
            <a:off x="8405091" y="6008315"/>
            <a:ext cx="372225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first order derivative of first order forward difference method</a:t>
            </a: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D9248CD-5852-4BEA-B59A-21298AB649C9}"/>
              </a:ext>
            </a:extLst>
          </p:cNvPr>
          <p:cNvSpPr/>
          <p:nvPr/>
        </p:nvSpPr>
        <p:spPr>
          <a:xfrm>
            <a:off x="8395855" y="5495637"/>
            <a:ext cx="452582" cy="230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37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8A244-6A4E-48B2-8C23-552AE1B21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89" y="364402"/>
            <a:ext cx="790575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95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6A3C7AB9-12E4-47D7-9523-B9B9B536C6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3">
            <a:extLst>
              <a:ext uri="{FF2B5EF4-FFF2-40B4-BE49-F238E27FC236}">
                <a16:creationId xmlns:a16="http://schemas.microsoft.com/office/drawing/2014/main" id="{963F6183-6902-4CC9-BBB0-03830A7DD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8" y="1543050"/>
            <a:ext cx="4814887" cy="1865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4">
            <a:extLst>
              <a:ext uri="{FF2B5EF4-FFF2-40B4-BE49-F238E27FC236}">
                <a16:creationId xmlns:a16="http://schemas.microsoft.com/office/drawing/2014/main" id="{C6D0C9D3-E0CD-40AF-80F6-B0CE538B1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1520825"/>
            <a:ext cx="5386388" cy="1838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11263">
            <a:extLst>
              <a:ext uri="{FF2B5EF4-FFF2-40B4-BE49-F238E27FC236}">
                <a16:creationId xmlns:a16="http://schemas.microsoft.com/office/drawing/2014/main" id="{02A2C991-D6FB-43D9-A20E-9174EB746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8" y="3759200"/>
            <a:ext cx="4814887" cy="2130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2CDD79-83B2-444D-AF54-BCF953E132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528"/>
          <a:stretch/>
        </p:blipFill>
        <p:spPr>
          <a:xfrm>
            <a:off x="6378832" y="3722254"/>
            <a:ext cx="5342113" cy="24342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직사각형 5">
            <a:extLst>
              <a:ext uri="{FF2B5EF4-FFF2-40B4-BE49-F238E27FC236}">
                <a16:creationId xmlns:a16="http://schemas.microsoft.com/office/drawing/2014/main" id="{40551FC4-6FFC-4813-BC88-6066FA446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463" y="1414463"/>
            <a:ext cx="10379075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</a:t>
            </a: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expansion and FDM</a:t>
            </a: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Analytical and Numerical solutions </a:t>
            </a: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2 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F15BB8A0-12A1-4803-BEC8-A646EF89A44C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F15BB8A0-12A1-4803-BEC8-A646EF89A44C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</a:t>
            </a:r>
            <a:endParaRPr lang="ko-KR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B9FE5C95-6C89-4944-91E0-9B46EBCE9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512888"/>
            <a:ext cx="1081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8">
            <a:extLst>
              <a:ext uri="{FF2B5EF4-FFF2-40B4-BE49-F238E27FC236}">
                <a16:creationId xmlns:a16="http://schemas.microsoft.com/office/drawing/2014/main" id="{B074D8B3-9F37-4AB0-AE1D-4262F1490C79}"/>
              </a:ext>
            </a:extLst>
          </p:cNvPr>
          <p:cNvCxnSpPr/>
          <p:nvPr/>
        </p:nvCxnSpPr>
        <p:spPr>
          <a:xfrm>
            <a:off x="4986338" y="4832350"/>
            <a:ext cx="1025525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9">
            <a:extLst>
              <a:ext uri="{FF2B5EF4-FFF2-40B4-BE49-F238E27FC236}">
                <a16:creationId xmlns:a16="http://schemas.microsoft.com/office/drawing/2014/main" id="{9178E6BB-6F75-444A-820D-DEB1460DB4CD}"/>
              </a:ext>
            </a:extLst>
          </p:cNvPr>
          <p:cNvCxnSpPr>
            <a:cxnSpLocks/>
          </p:cNvCxnSpPr>
          <p:nvPr/>
        </p:nvCxnSpPr>
        <p:spPr>
          <a:xfrm flipV="1">
            <a:off x="4995863" y="3927475"/>
            <a:ext cx="0" cy="91440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3">
            <a:extLst>
              <a:ext uri="{FF2B5EF4-FFF2-40B4-BE49-F238E27FC236}">
                <a16:creationId xmlns:a16="http://schemas.microsoft.com/office/drawing/2014/main" id="{D14BE096-05CA-4768-9933-569B311B09FC}"/>
              </a:ext>
            </a:extLst>
          </p:cNvPr>
          <p:cNvCxnSpPr>
            <a:cxnSpLocks/>
          </p:cNvCxnSpPr>
          <p:nvPr/>
        </p:nvCxnSpPr>
        <p:spPr>
          <a:xfrm>
            <a:off x="4995863" y="4841875"/>
            <a:ext cx="439737" cy="593725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6">
            <a:extLst>
              <a:ext uri="{FF2B5EF4-FFF2-40B4-BE49-F238E27FC236}">
                <a16:creationId xmlns:a16="http://schemas.microsoft.com/office/drawing/2014/main" id="{3F42F7D1-1551-411C-9FD5-65E428A85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2813" y="4621213"/>
            <a:ext cx="3635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x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9" name="TextBox 27">
            <a:extLst>
              <a:ext uri="{FF2B5EF4-FFF2-40B4-BE49-F238E27FC236}">
                <a16:creationId xmlns:a16="http://schemas.microsoft.com/office/drawing/2014/main" id="{AAD95CBA-B816-440B-BB64-2AD90A871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975" y="5314950"/>
            <a:ext cx="352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z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10" name="TextBox 29">
            <a:extLst>
              <a:ext uri="{FF2B5EF4-FFF2-40B4-BE49-F238E27FC236}">
                <a16:creationId xmlns:a16="http://schemas.microsoft.com/office/drawing/2014/main" id="{AE118E6A-47D0-40D6-8D3E-EE7CE13AF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25" y="3959225"/>
            <a:ext cx="363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y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3B1195-5AA0-4391-9CED-CCF472902A6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5069" y="2376639"/>
            <a:ext cx="6149247" cy="71468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3AC7E1-CDF5-4212-9973-B7ADB4ECD67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69061" y="3521874"/>
            <a:ext cx="1853713" cy="61901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13" name="Picture 21">
            <a:extLst>
              <a:ext uri="{FF2B5EF4-FFF2-40B4-BE49-F238E27FC236}">
                <a16:creationId xmlns:a16="http://schemas.microsoft.com/office/drawing/2014/main" id="{4B5FC0A9-9753-49FF-AA3A-7800DA280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818" y="1781175"/>
            <a:ext cx="41878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734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F15BB8A0-12A1-4803-BEC8-A646EF89A44C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 Method (FDM)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F5504E-7CE9-4997-907A-0BA12438748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0488" y="2226637"/>
            <a:ext cx="6149247" cy="71468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15" name="Group 31">
            <a:extLst>
              <a:ext uri="{FF2B5EF4-FFF2-40B4-BE49-F238E27FC236}">
                <a16:creationId xmlns:a16="http://schemas.microsoft.com/office/drawing/2014/main" id="{FCD83DE2-ECE1-40BA-A1E7-30000D97909C}"/>
              </a:ext>
            </a:extLst>
          </p:cNvPr>
          <p:cNvGrpSpPr>
            <a:grpSpLocks/>
          </p:cNvGrpSpPr>
          <p:nvPr/>
        </p:nvGrpSpPr>
        <p:grpSpPr bwMode="auto">
          <a:xfrm>
            <a:off x="3049588" y="2209800"/>
            <a:ext cx="2105025" cy="1512888"/>
            <a:chOff x="3831890" y="2213908"/>
            <a:chExt cx="2105614" cy="1513003"/>
          </a:xfrm>
        </p:grpSpPr>
        <p:sp>
          <p:nvSpPr>
            <p:cNvPr id="16" name="Oval 3">
              <a:extLst>
                <a:ext uri="{FF2B5EF4-FFF2-40B4-BE49-F238E27FC236}">
                  <a16:creationId xmlns:a16="http://schemas.microsoft.com/office/drawing/2014/main" id="{8530115E-7083-4FC3-B95B-8094F2259003}"/>
                </a:ext>
              </a:extLst>
            </p:cNvPr>
            <p:cNvSpPr/>
            <p:nvPr/>
          </p:nvSpPr>
          <p:spPr>
            <a:xfrm>
              <a:off x="5470648" y="2213908"/>
              <a:ext cx="466856" cy="78428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cxnSp>
          <p:nvCxnSpPr>
            <p:cNvPr id="17" name="Straight Arrow Connector 8">
              <a:extLst>
                <a:ext uri="{FF2B5EF4-FFF2-40B4-BE49-F238E27FC236}">
                  <a16:creationId xmlns:a16="http://schemas.microsoft.com/office/drawing/2014/main" id="{1F832D81-B811-4A2D-8EE9-8F0BE055B5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1890" y="2923575"/>
              <a:ext cx="1562537" cy="8033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3">
            <a:extLst>
              <a:ext uri="{FF2B5EF4-FFF2-40B4-BE49-F238E27FC236}">
                <a16:creationId xmlns:a16="http://schemas.microsoft.com/office/drawing/2014/main" id="{7541DFEC-361F-4EB6-82BC-99EDFAC34BC9}"/>
              </a:ext>
            </a:extLst>
          </p:cNvPr>
          <p:cNvSpPr/>
          <p:nvPr/>
        </p:nvSpPr>
        <p:spPr>
          <a:xfrm>
            <a:off x="7691438" y="2024063"/>
            <a:ext cx="1106487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FF324718-8C8A-42B3-9981-742CD1F52B6F}"/>
              </a:ext>
            </a:extLst>
          </p:cNvPr>
          <p:cNvSpPr/>
          <p:nvPr/>
        </p:nvSpPr>
        <p:spPr>
          <a:xfrm>
            <a:off x="8797925" y="2024063"/>
            <a:ext cx="1106488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63C50CFC-9372-47C1-8DA0-384B5712DC05}"/>
              </a:ext>
            </a:extLst>
          </p:cNvPr>
          <p:cNvSpPr/>
          <p:nvPr/>
        </p:nvSpPr>
        <p:spPr>
          <a:xfrm>
            <a:off x="9901238" y="2020888"/>
            <a:ext cx="1106487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1C9033AD-770E-402A-BEC5-433611377CD5}"/>
              </a:ext>
            </a:extLst>
          </p:cNvPr>
          <p:cNvSpPr/>
          <p:nvPr/>
        </p:nvSpPr>
        <p:spPr>
          <a:xfrm>
            <a:off x="7691438" y="2997200"/>
            <a:ext cx="1106487" cy="969963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5185091C-99C9-4F24-BDEF-3C454E09452C}"/>
              </a:ext>
            </a:extLst>
          </p:cNvPr>
          <p:cNvSpPr/>
          <p:nvPr/>
        </p:nvSpPr>
        <p:spPr>
          <a:xfrm>
            <a:off x="8797925" y="2997200"/>
            <a:ext cx="1106488" cy="969963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44B42545-5FDE-4998-A2AA-5E4023F82544}"/>
              </a:ext>
            </a:extLst>
          </p:cNvPr>
          <p:cNvSpPr/>
          <p:nvPr/>
        </p:nvSpPr>
        <p:spPr>
          <a:xfrm>
            <a:off x="9901238" y="2995613"/>
            <a:ext cx="1106487" cy="968375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DBFB79FA-1D49-42B8-919A-693A854945C8}"/>
              </a:ext>
            </a:extLst>
          </p:cNvPr>
          <p:cNvSpPr/>
          <p:nvPr/>
        </p:nvSpPr>
        <p:spPr>
          <a:xfrm>
            <a:off x="7691438" y="3967163"/>
            <a:ext cx="1106487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626B6F77-E7E2-411D-AFE4-26CA8541CEA5}"/>
              </a:ext>
            </a:extLst>
          </p:cNvPr>
          <p:cNvSpPr/>
          <p:nvPr/>
        </p:nvSpPr>
        <p:spPr>
          <a:xfrm>
            <a:off x="8797925" y="3967163"/>
            <a:ext cx="1106488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4DEA741A-CD27-4587-96A8-71B1B6176642}"/>
              </a:ext>
            </a:extLst>
          </p:cNvPr>
          <p:cNvSpPr/>
          <p:nvPr/>
        </p:nvSpPr>
        <p:spPr>
          <a:xfrm>
            <a:off x="9901238" y="3963988"/>
            <a:ext cx="1106487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94ABFD-3824-4DCE-82A4-7AB5D27B4CF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44441" y="3970228"/>
            <a:ext cx="1088055" cy="369332"/>
          </a:xfrm>
          <a:prstGeom prst="rect">
            <a:avLst/>
          </a:prstGeom>
          <a:blipFill>
            <a:blip r:embed="rId3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D46732-36EE-44A8-8CE3-A3C5BB54D26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333664" y="3940030"/>
            <a:ext cx="684098" cy="369332"/>
          </a:xfrm>
          <a:prstGeom prst="rect">
            <a:avLst/>
          </a:prstGeom>
          <a:blipFill>
            <a:blip r:embed="rId4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8DE08D-6D7E-4EAB-8164-D5A62D99912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913023" y="3952081"/>
            <a:ext cx="1088055" cy="369332"/>
          </a:xfrm>
          <a:prstGeom prst="rect">
            <a:avLst/>
          </a:prstGeom>
          <a:blipFill>
            <a:blip r:embed="rId5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470028-633A-4DED-9509-73CF73C9D4D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430527" y="4933396"/>
            <a:ext cx="1088055" cy="369332"/>
          </a:xfrm>
          <a:prstGeom prst="rect">
            <a:avLst/>
          </a:prstGeom>
          <a:blipFill>
            <a:blip r:embed="rId6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C8FF19-BA8E-49EC-9B1D-92BDDA74079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366836" y="3003587"/>
            <a:ext cx="1088055" cy="369332"/>
          </a:xfrm>
          <a:prstGeom prst="rect">
            <a:avLst/>
          </a:prstGeom>
          <a:blipFill>
            <a:blip r:embed="rId7"/>
            <a:stretch>
              <a:fillRect b="-13333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8DE6C3-7616-4C5F-9209-358EF8759CA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81380" y="3952081"/>
            <a:ext cx="4017125" cy="825611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1411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F15BB8A0-12A1-4803-BEC8-A646EF89A44C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expansion</a:t>
            </a:r>
          </a:p>
        </p:txBody>
      </p:sp>
      <p:cxnSp>
        <p:nvCxnSpPr>
          <p:cNvPr id="34" name="Straight Connector 7">
            <a:extLst>
              <a:ext uri="{FF2B5EF4-FFF2-40B4-BE49-F238E27FC236}">
                <a16:creationId xmlns:a16="http://schemas.microsoft.com/office/drawing/2014/main" id="{22C93458-0E0F-4B6A-8A9B-A92EDBF78F5D}"/>
              </a:ext>
            </a:extLst>
          </p:cNvPr>
          <p:cNvCxnSpPr/>
          <p:nvPr/>
        </p:nvCxnSpPr>
        <p:spPr>
          <a:xfrm>
            <a:off x="7621588" y="2814638"/>
            <a:ext cx="3657600" cy="0"/>
          </a:xfrm>
          <a:prstGeom prst="line">
            <a:avLst/>
          </a:prstGeom>
          <a:ln w="28575">
            <a:solidFill>
              <a:srgbClr val="0D1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9">
            <a:extLst>
              <a:ext uri="{FF2B5EF4-FFF2-40B4-BE49-F238E27FC236}">
                <a16:creationId xmlns:a16="http://schemas.microsoft.com/office/drawing/2014/main" id="{0D84E22D-AD52-46AF-BBB0-0C5267E1BDD8}"/>
              </a:ext>
            </a:extLst>
          </p:cNvPr>
          <p:cNvSpPr/>
          <p:nvPr/>
        </p:nvSpPr>
        <p:spPr>
          <a:xfrm>
            <a:off x="8770938" y="2746375"/>
            <a:ext cx="136525" cy="136525"/>
          </a:xfrm>
          <a:prstGeom prst="ellipse">
            <a:avLst/>
          </a:prstGeom>
          <a:solidFill>
            <a:srgbClr val="0D19FF"/>
          </a:solidFill>
          <a:ln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36" name="Oval 10">
            <a:extLst>
              <a:ext uri="{FF2B5EF4-FFF2-40B4-BE49-F238E27FC236}">
                <a16:creationId xmlns:a16="http://schemas.microsoft.com/office/drawing/2014/main" id="{86A6A2C7-3F41-4810-8E24-479C963CB910}"/>
              </a:ext>
            </a:extLst>
          </p:cNvPr>
          <p:cNvSpPr/>
          <p:nvPr/>
        </p:nvSpPr>
        <p:spPr>
          <a:xfrm>
            <a:off x="9485313" y="2746375"/>
            <a:ext cx="136525" cy="136525"/>
          </a:xfrm>
          <a:prstGeom prst="ellipse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0D4A9D-BA62-49A4-AA45-BC7A366BE5B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536173" y="2814621"/>
            <a:ext cx="568810" cy="52322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A6FC6B-8A7C-4951-8C5C-B9DDD84E32C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485376" y="2793845"/>
            <a:ext cx="618374" cy="52322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87026A9-19F0-46DA-A3AC-B1BFE187ECCD}"/>
                  </a:ext>
                </a:extLst>
              </p:cNvPr>
              <p:cNvSpPr txBox="1"/>
              <p:nvPr/>
            </p:nvSpPr>
            <p:spPr>
              <a:xfrm>
                <a:off x="843550" y="5185148"/>
                <a:ext cx="10510250" cy="979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87026A9-19F0-46DA-A3AC-B1BFE187E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50" y="5185148"/>
                <a:ext cx="10510250" cy="9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Visualization of Taylor_Maclaurin series approximation">
            <a:hlinkClick r:id="" action="ppaction://media"/>
            <a:extLst>
              <a:ext uri="{FF2B5EF4-FFF2-40B4-BE49-F238E27FC236}">
                <a16:creationId xmlns:a16="http://schemas.microsoft.com/office/drawing/2014/main" id="{4FB2AB68-D8FA-4AB3-981B-6D3494107B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3102" y="1533694"/>
            <a:ext cx="5757396" cy="32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0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11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F15BB8A0-12A1-4803-BEC8-A646EF89A44C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expansion</a:t>
            </a:r>
          </a:p>
        </p:txBody>
      </p:sp>
      <p:grpSp>
        <p:nvGrpSpPr>
          <p:cNvPr id="10" name="Group 16">
            <a:extLst>
              <a:ext uri="{FF2B5EF4-FFF2-40B4-BE49-F238E27FC236}">
                <a16:creationId xmlns:a16="http://schemas.microsoft.com/office/drawing/2014/main" id="{DAB9E110-8D15-4D9A-A2B7-8DA22E561676}"/>
              </a:ext>
            </a:extLst>
          </p:cNvPr>
          <p:cNvGrpSpPr>
            <a:grpSpLocks/>
          </p:cNvGrpSpPr>
          <p:nvPr/>
        </p:nvGrpSpPr>
        <p:grpSpPr bwMode="auto">
          <a:xfrm>
            <a:off x="3659188" y="1997075"/>
            <a:ext cx="4521200" cy="592138"/>
            <a:chOff x="3021162" y="2446020"/>
            <a:chExt cx="4521364" cy="591800"/>
          </a:xfrm>
        </p:grpSpPr>
        <p:cxnSp>
          <p:nvCxnSpPr>
            <p:cNvPr id="11" name="Straight Connector 7">
              <a:extLst>
                <a:ext uri="{FF2B5EF4-FFF2-40B4-BE49-F238E27FC236}">
                  <a16:creationId xmlns:a16="http://schemas.microsoft.com/office/drawing/2014/main" id="{4D780FD6-D584-439B-A2AE-78FEFE1150E2}"/>
                </a:ext>
              </a:extLst>
            </p:cNvPr>
            <p:cNvCxnSpPr/>
            <p:nvPr/>
          </p:nvCxnSpPr>
          <p:spPr>
            <a:xfrm>
              <a:off x="3392650" y="2514244"/>
              <a:ext cx="3657733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10179558-AE79-470A-9049-521B88C94C29}"/>
                </a:ext>
              </a:extLst>
            </p:cNvPr>
            <p:cNvSpPr/>
            <p:nvPr/>
          </p:nvSpPr>
          <p:spPr>
            <a:xfrm>
              <a:off x="3356136" y="2450780"/>
              <a:ext cx="136530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" name="Oval 9">
              <a:extLst>
                <a:ext uri="{FF2B5EF4-FFF2-40B4-BE49-F238E27FC236}">
                  <a16:creationId xmlns:a16="http://schemas.microsoft.com/office/drawing/2014/main" id="{360DE252-6A16-41D1-B94B-402BD27527D4}"/>
                </a:ext>
              </a:extLst>
            </p:cNvPr>
            <p:cNvSpPr/>
            <p:nvPr/>
          </p:nvSpPr>
          <p:spPr>
            <a:xfrm>
              <a:off x="4542042" y="2446020"/>
              <a:ext cx="136530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B367F13A-B9A5-4CEA-B4D6-A7168D6ECF9F}"/>
                </a:ext>
              </a:extLst>
            </p:cNvPr>
            <p:cNvSpPr/>
            <p:nvPr/>
          </p:nvSpPr>
          <p:spPr>
            <a:xfrm>
              <a:off x="5731122" y="2446020"/>
              <a:ext cx="138118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5" name="Oval 11">
              <a:extLst>
                <a:ext uri="{FF2B5EF4-FFF2-40B4-BE49-F238E27FC236}">
                  <a16:creationId xmlns:a16="http://schemas.microsoft.com/office/drawing/2014/main" id="{A45A6F88-074C-42C7-992E-35F1C59EBD33}"/>
                </a:ext>
              </a:extLst>
            </p:cNvPr>
            <p:cNvSpPr/>
            <p:nvPr/>
          </p:nvSpPr>
          <p:spPr>
            <a:xfrm>
              <a:off x="6912265" y="2446020"/>
              <a:ext cx="138118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804BBC-3DDC-45A0-B9F3-AA0D0781355B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307073" y="2514600"/>
              <a:ext cx="568810" cy="52322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16E7B4-50C3-4B79-99D5-86716BC21A89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38215" y="2446020"/>
              <a:ext cx="911853" cy="52322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25AD92-4C50-40EB-B6C3-AECED261B56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630673" y="2480311"/>
              <a:ext cx="911853" cy="52322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7E3F26-530C-418C-96CC-CCD8E4EC8CD7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021162" y="2514600"/>
              <a:ext cx="911853" cy="52322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61785B3-76D6-4EAE-A284-C10BAF644C8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77184" y="3212177"/>
            <a:ext cx="8700908" cy="75796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787446-F8B6-41E8-A282-1ECE5BA5AB5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45545" y="4144048"/>
            <a:ext cx="7091941" cy="75232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BCD119-8FFF-4C3F-B5B6-DA042F78C5B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38167" y="5070277"/>
            <a:ext cx="4072397" cy="75232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99861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51C49F4-05E9-4C4C-AF5C-8E749301C144}"/>
              </a:ext>
            </a:extLst>
          </p:cNvPr>
          <p:cNvSpPr/>
          <p:nvPr/>
        </p:nvSpPr>
        <p:spPr>
          <a:xfrm>
            <a:off x="900546" y="4137891"/>
            <a:ext cx="3486727" cy="822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8CC387-5B03-4694-B7B2-99D3E8E39562}"/>
              </a:ext>
            </a:extLst>
          </p:cNvPr>
          <p:cNvSpPr/>
          <p:nvPr/>
        </p:nvSpPr>
        <p:spPr>
          <a:xfrm>
            <a:off x="6059055" y="4922982"/>
            <a:ext cx="3814618" cy="932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F15BB8A0-12A1-4803-BEC8-A646EF89A44C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and FDM</a:t>
            </a:r>
          </a:p>
        </p:txBody>
      </p:sp>
      <p:sp>
        <p:nvSpPr>
          <p:cNvPr id="24" name="TextBox 22">
            <a:extLst>
              <a:ext uri="{FF2B5EF4-FFF2-40B4-BE49-F238E27FC236}">
                <a16:creationId xmlns:a16="http://schemas.microsoft.com/office/drawing/2014/main" id="{2D822884-3C46-4B42-B925-C4ED98D46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89063"/>
            <a:ext cx="1630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56AB22-28F2-4818-9AA0-98766C54A35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2176276"/>
            <a:ext cx="4072397" cy="75232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CCD8D9-56BA-4801-895A-2BADD53A0BF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0474" y="3171965"/>
            <a:ext cx="4072397" cy="75232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dirty="0">
                <a:noFill/>
              </a:rPr>
              <a:t>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EDE066-5CD2-416A-805D-D2C838189AC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5263" y="4211355"/>
            <a:ext cx="3636893" cy="75232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58D257-723E-41F1-8A34-681F5AEB076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0474" y="5172227"/>
            <a:ext cx="2671565" cy="75232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9925C2D3-4A3B-4BAE-88D4-7E56635B2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7100" y="3419764"/>
            <a:ext cx="187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4CAA73-6498-4BBF-89FC-E8721827AE0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936202" y="4987781"/>
            <a:ext cx="4017125" cy="825611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9790E3-049E-4679-817E-7A39A5FC7AD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936202" y="4049222"/>
            <a:ext cx="6149247" cy="714683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FCE787-36C3-4099-BFE5-3C56A89DF84E}"/>
              </a:ext>
            </a:extLst>
          </p:cNvPr>
          <p:cNvSpPr txBox="1"/>
          <p:nvPr/>
        </p:nvSpPr>
        <p:spPr>
          <a:xfrm>
            <a:off x="5671127" y="6142182"/>
            <a:ext cx="48600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order derivative – forward difference method</a:t>
            </a:r>
          </a:p>
        </p:txBody>
      </p:sp>
    </p:spTree>
    <p:extLst>
      <p:ext uri="{BB962C8B-B14F-4D97-AF65-F5344CB8AC3E}">
        <p14:creationId xmlns:p14="http://schemas.microsoft.com/office/powerpoint/2010/main" val="1219423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F15BB8A0-12A1-4803-BEC8-A646EF89A44C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Analytical and Numerical solutions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DFA2B754-9F18-414F-B732-5970025BD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2922588"/>
            <a:ext cx="3665538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D22BD858-5048-4360-82B1-A9DAB2449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2873375"/>
            <a:ext cx="3721100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9">
            <a:extLst>
              <a:ext uri="{FF2B5EF4-FFF2-40B4-BE49-F238E27FC236}">
                <a16:creationId xmlns:a16="http://schemas.microsoft.com/office/drawing/2014/main" id="{6D343BA7-11A9-44E0-92BE-6885642FBDF1}"/>
              </a:ext>
            </a:extLst>
          </p:cNvPr>
          <p:cNvGrpSpPr>
            <a:grpSpLocks/>
          </p:cNvGrpSpPr>
          <p:nvPr/>
        </p:nvGrpSpPr>
        <p:grpSpPr bwMode="auto">
          <a:xfrm>
            <a:off x="2384425" y="1879600"/>
            <a:ext cx="4114800" cy="522288"/>
            <a:chOff x="3021162" y="2446020"/>
            <a:chExt cx="4521364" cy="591800"/>
          </a:xfrm>
        </p:grpSpPr>
        <p:cxnSp>
          <p:nvCxnSpPr>
            <p:cNvPr id="17" name="Straight Connector 20">
              <a:extLst>
                <a:ext uri="{FF2B5EF4-FFF2-40B4-BE49-F238E27FC236}">
                  <a16:creationId xmlns:a16="http://schemas.microsoft.com/office/drawing/2014/main" id="{F49191C2-248F-47DA-8959-3186F6BC50BB}"/>
                </a:ext>
              </a:extLst>
            </p:cNvPr>
            <p:cNvCxnSpPr/>
            <p:nvPr/>
          </p:nvCxnSpPr>
          <p:spPr>
            <a:xfrm>
              <a:off x="3392710" y="2514374"/>
              <a:ext cx="3657909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AD9E5F6E-B9F0-414A-942C-8F5C006154C8}"/>
                </a:ext>
              </a:extLst>
            </p:cNvPr>
            <p:cNvSpPr/>
            <p:nvPr/>
          </p:nvSpPr>
          <p:spPr>
            <a:xfrm>
              <a:off x="3356078" y="2451417"/>
              <a:ext cx="136060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9" name="Oval 22">
              <a:extLst>
                <a:ext uri="{FF2B5EF4-FFF2-40B4-BE49-F238E27FC236}">
                  <a16:creationId xmlns:a16="http://schemas.microsoft.com/office/drawing/2014/main" id="{4201BF57-E703-4E7B-82C1-45A77D5D3EB1}"/>
                </a:ext>
              </a:extLst>
            </p:cNvPr>
            <p:cNvSpPr/>
            <p:nvPr/>
          </p:nvSpPr>
          <p:spPr>
            <a:xfrm>
              <a:off x="4542238" y="2446020"/>
              <a:ext cx="136060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0" name="Oval 23">
              <a:extLst>
                <a:ext uri="{FF2B5EF4-FFF2-40B4-BE49-F238E27FC236}">
                  <a16:creationId xmlns:a16="http://schemas.microsoft.com/office/drawing/2014/main" id="{FD96CA3E-1CA3-4068-AB04-F6ACD02A608A}"/>
                </a:ext>
              </a:extLst>
            </p:cNvPr>
            <p:cNvSpPr/>
            <p:nvPr/>
          </p:nvSpPr>
          <p:spPr>
            <a:xfrm>
              <a:off x="5731887" y="2446020"/>
              <a:ext cx="137804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1" name="Oval 24">
              <a:extLst>
                <a:ext uri="{FF2B5EF4-FFF2-40B4-BE49-F238E27FC236}">
                  <a16:creationId xmlns:a16="http://schemas.microsoft.com/office/drawing/2014/main" id="{0A67BC1B-30F7-4A91-8C77-B42A539BF615}"/>
                </a:ext>
              </a:extLst>
            </p:cNvPr>
            <p:cNvSpPr/>
            <p:nvPr/>
          </p:nvSpPr>
          <p:spPr>
            <a:xfrm>
              <a:off x="6912815" y="2446020"/>
              <a:ext cx="137803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800EF0-B2F8-4DF8-B9C7-2141EA37B96B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307073" y="2514600"/>
              <a:ext cx="568810" cy="52322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D216BD0-9B71-45D7-A52D-5B9187CAF8C4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38215" y="2446020"/>
              <a:ext cx="911853" cy="52322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F93065-3338-413D-9C84-94D5BF1F07B3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630673" y="2480311"/>
              <a:ext cx="911853" cy="52322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4A5D9A-A502-4853-8939-63226D92C477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021162" y="2514600"/>
              <a:ext cx="911853" cy="52322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</p:grpSp>
      <p:cxnSp>
        <p:nvCxnSpPr>
          <p:cNvPr id="36" name="Straight Arrow Connector 34">
            <a:extLst>
              <a:ext uri="{FF2B5EF4-FFF2-40B4-BE49-F238E27FC236}">
                <a16:creationId xmlns:a16="http://schemas.microsoft.com/office/drawing/2014/main" id="{E88921A5-C7A1-4F8E-BAF2-4F812D38D626}"/>
              </a:ext>
            </a:extLst>
          </p:cNvPr>
          <p:cNvCxnSpPr/>
          <p:nvPr/>
        </p:nvCxnSpPr>
        <p:spPr>
          <a:xfrm>
            <a:off x="6618288" y="3608388"/>
            <a:ext cx="447675" cy="336550"/>
          </a:xfrm>
          <a:prstGeom prst="straightConnector1">
            <a:avLst/>
          </a:prstGeom>
          <a:ln w="28575">
            <a:solidFill>
              <a:srgbClr val="F513DA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3">
            <a:extLst>
              <a:ext uri="{FF2B5EF4-FFF2-40B4-BE49-F238E27FC236}">
                <a16:creationId xmlns:a16="http://schemas.microsoft.com/office/drawing/2014/main" id="{651E62F4-384E-43DD-8326-4283D5365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213" y="3305175"/>
            <a:ext cx="1733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solidFill>
                  <a:srgbClr val="F513DA"/>
                </a:solidFill>
                <a:ea typeface="굴림" panose="020B0600000101010101" pitchFamily="50" charset="-127"/>
              </a:rPr>
              <a:t>Numerical result</a:t>
            </a:r>
          </a:p>
        </p:txBody>
      </p:sp>
      <p:cxnSp>
        <p:nvCxnSpPr>
          <p:cNvPr id="38" name="Straight Arrow Connector 36">
            <a:extLst>
              <a:ext uri="{FF2B5EF4-FFF2-40B4-BE49-F238E27FC236}">
                <a16:creationId xmlns:a16="http://schemas.microsoft.com/office/drawing/2014/main" id="{15BCDEE1-5BFE-4946-9388-F9135BE823A7}"/>
              </a:ext>
            </a:extLst>
          </p:cNvPr>
          <p:cNvCxnSpPr>
            <a:cxnSpLocks/>
          </p:cNvCxnSpPr>
          <p:nvPr/>
        </p:nvCxnSpPr>
        <p:spPr>
          <a:xfrm flipH="1" flipV="1">
            <a:off x="6761163" y="4548188"/>
            <a:ext cx="447675" cy="350837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5">
            <a:extLst>
              <a:ext uri="{FF2B5EF4-FFF2-40B4-BE49-F238E27FC236}">
                <a16:creationId xmlns:a16="http://schemas.microsoft.com/office/drawing/2014/main" id="{BE01822F-FDE8-444B-A135-D4DD42523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3988" y="4899025"/>
            <a:ext cx="1684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solidFill>
                  <a:srgbClr val="0D19FF"/>
                </a:solidFill>
                <a:ea typeface="굴림" panose="020B0600000101010101" pitchFamily="50" charset="-127"/>
              </a:rPr>
              <a:t>Analytical result</a:t>
            </a:r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B5C146F8-7B47-458E-857C-9AA2641FF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1900" y="3952875"/>
            <a:ext cx="2454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Resolved in OCTAVE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9FFD7F-D832-4A00-AD7E-D90421BB91D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336675" y="1652668"/>
            <a:ext cx="4017125" cy="825611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1DF61B-3910-4CCA-A6B1-BF0751D834A6}"/>
              </a:ext>
            </a:extLst>
          </p:cNvPr>
          <p:cNvSpPr txBox="1"/>
          <p:nvPr/>
        </p:nvSpPr>
        <p:spPr>
          <a:xfrm>
            <a:off x="5126182" y="5915951"/>
            <a:ext cx="372225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first order derivative of first order forward difference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59799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6189</TotalTime>
  <Words>360</Words>
  <Application>Microsoft Office PowerPoint</Application>
  <PresentationFormat>Widescreen</PresentationFormat>
  <Paragraphs>81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Cambria Math</vt:lpstr>
      <vt:lpstr>Times New Roman</vt:lpstr>
      <vt:lpstr>추억</vt:lpstr>
      <vt:lpstr>Computational Fluid Dynamics (CFD)</vt:lpstr>
      <vt:lpstr>Quick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creator>default</dc:creator>
  <cp:lastModifiedBy>Yahya</cp:lastModifiedBy>
  <cp:revision>173</cp:revision>
  <dcterms:created xsi:type="dcterms:W3CDTF">2023-08-01T01:05:37Z</dcterms:created>
  <dcterms:modified xsi:type="dcterms:W3CDTF">2024-09-10T07:44:45Z</dcterms:modified>
</cp:coreProperties>
</file>